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7" r:id="rId10"/>
    <p:sldId id="270" r:id="rId11"/>
    <p:sldId id="268" r:id="rId12"/>
    <p:sldId id="271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651" autoAdjust="0"/>
  </p:normalViewPr>
  <p:slideViewPr>
    <p:cSldViewPr>
      <p:cViewPr varScale="1">
        <p:scale>
          <a:sx n="74" d="100"/>
          <a:sy n="74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8D51-9933-4E71-B359-BE9469CB3750}" type="datetimeFigureOut">
              <a:rPr lang="ru-RU" smtClean="0"/>
              <a:pPr/>
              <a:t>08.09.2011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EA37-1F9A-4187-8BE8-A5A51FA8A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8D51-9933-4E71-B359-BE9469CB3750}" type="datetimeFigureOut">
              <a:rPr lang="ru-RU" smtClean="0"/>
              <a:pPr/>
              <a:t>08.09.2011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EA37-1F9A-4187-8BE8-A5A51FA8A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8D51-9933-4E71-B359-BE9469CB3750}" type="datetimeFigureOut">
              <a:rPr lang="ru-RU" smtClean="0"/>
              <a:pPr/>
              <a:t>08.09.2011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EA37-1F9A-4187-8BE8-A5A51FA8A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8D51-9933-4E71-B359-BE9469CB3750}" type="datetimeFigureOut">
              <a:rPr lang="ru-RU" smtClean="0"/>
              <a:pPr/>
              <a:t>08.09.2011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EA37-1F9A-4187-8BE8-A5A51FA8A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8D51-9933-4E71-B359-BE9469CB3750}" type="datetimeFigureOut">
              <a:rPr lang="ru-RU" smtClean="0"/>
              <a:pPr/>
              <a:t>08.09.2011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EA37-1F9A-4187-8BE8-A5A51FA8A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8D51-9933-4E71-B359-BE9469CB3750}" type="datetimeFigureOut">
              <a:rPr lang="ru-RU" smtClean="0"/>
              <a:pPr/>
              <a:t>08.09.2011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EA37-1F9A-4187-8BE8-A5A51FA8A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8D51-9933-4E71-B359-BE9469CB3750}" type="datetimeFigureOut">
              <a:rPr lang="ru-RU" smtClean="0"/>
              <a:pPr/>
              <a:t>08.09.2011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EA37-1F9A-4187-8BE8-A5A51FA8A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8D51-9933-4E71-B359-BE9469CB3750}" type="datetimeFigureOut">
              <a:rPr lang="ru-RU" smtClean="0"/>
              <a:pPr/>
              <a:t>08.09.2011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EA37-1F9A-4187-8BE8-A5A51FA8A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8D51-9933-4E71-B359-BE9469CB3750}" type="datetimeFigureOut">
              <a:rPr lang="ru-RU" smtClean="0"/>
              <a:pPr/>
              <a:t>08.09.2011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EA37-1F9A-4187-8BE8-A5A51FA8A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8D51-9933-4E71-B359-BE9469CB3750}" type="datetimeFigureOut">
              <a:rPr lang="ru-RU" smtClean="0"/>
              <a:pPr/>
              <a:t>08.09.2011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EA37-1F9A-4187-8BE8-A5A51FA8A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8D51-9933-4E71-B359-BE9469CB3750}" type="datetimeFigureOut">
              <a:rPr lang="ru-RU" smtClean="0"/>
              <a:pPr/>
              <a:t>08.09.2011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EA37-1F9A-4187-8BE8-A5A51FA8A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88D51-9933-4E71-B359-BE9469CB3750}" type="datetimeFigureOut">
              <a:rPr lang="ru-RU" smtClean="0"/>
              <a:pPr/>
              <a:t>08.09.2011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5EA37-1F9A-4187-8BE8-A5A51FA8A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14290"/>
            <a:ext cx="61436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Как защититься от</a:t>
            </a:r>
          </a:p>
          <a:p>
            <a:r>
              <a:rPr lang="ru-RU" sz="4400" b="1" dirty="0" err="1"/>
              <a:t>интернет-угроз</a:t>
            </a:r>
            <a:endParaRPr lang="ru-RU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4275" y="1571612"/>
            <a:ext cx="7911601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643998" cy="627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857364"/>
            <a:ext cx="78581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/>
              <a:t>И так, если Вы набрали:</a:t>
            </a:r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ru-RU" dirty="0" smtClean="0"/>
          </a:p>
          <a:p>
            <a:r>
              <a:rPr lang="ru-RU" dirty="0" smtClean="0"/>
              <a:t>0 – 1 Балл: Можете продолжать пользоваться Интернетом в том же режиме, зависимость Вам пока не угрожает.</a:t>
            </a:r>
          </a:p>
          <a:p>
            <a:r>
              <a:rPr lang="ru-RU" dirty="0" smtClean="0"/>
              <a:t>2 – 3 Балла: Постарайтесь меньше засиживаться в сети, Вы уже находитесь на пороге </a:t>
            </a:r>
            <a:r>
              <a:rPr lang="ru-RU" dirty="0" err="1" smtClean="0"/>
              <a:t>интернет-зависимости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4 – 5 Баллов: К сожалению, Вы находитесь в зависимости от сети Интернет.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6969" y="0"/>
            <a:ext cx="3837031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79136"/>
            <a:ext cx="3571868" cy="237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813312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можно больше общайтесь между собой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реальности</a:t>
            </a:r>
            <a:endParaRPr lang="ru-RU" sz="32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2643182"/>
            <a:ext cx="6644961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Занимайтесь спортом,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посещайте культурные заведения,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общем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займите свободное время 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игрой  в компьютерные игры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643050"/>
            <a:ext cx="82703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Уловите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рзницу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между игрой и реальностью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14884"/>
            <a:ext cx="2857488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6066" y="4688275"/>
            <a:ext cx="2547934" cy="216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4637600"/>
            <a:ext cx="2514603" cy="222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357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2100" y="0"/>
            <a:ext cx="37719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Капля 6"/>
          <p:cNvSpPr/>
          <p:nvPr/>
        </p:nvSpPr>
        <p:spPr>
          <a:xfrm>
            <a:off x="357158" y="5357826"/>
            <a:ext cx="2214610" cy="1357298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Уточните, сколько точно вам придется заплатить.</a:t>
            </a:r>
          </a:p>
          <a:p>
            <a:pPr algn="ctr"/>
            <a:endParaRPr lang="ru-RU" dirty="0"/>
          </a:p>
        </p:txBody>
      </p:sp>
      <p:sp>
        <p:nvSpPr>
          <p:cNvPr id="8" name="Капля 7"/>
          <p:cNvSpPr/>
          <p:nvPr/>
        </p:nvSpPr>
        <p:spPr>
          <a:xfrm>
            <a:off x="142844" y="3786190"/>
            <a:ext cx="2500330" cy="1500198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Обратите внимание на правила </a:t>
            </a:r>
            <a:r>
              <a:rPr lang="ru-RU" sz="1600" b="1" dirty="0" err="1" smtClean="0"/>
              <a:t>интернет-магазина</a:t>
            </a:r>
            <a:r>
              <a:rPr lang="ru-RU" sz="1600" b="1" dirty="0" smtClean="0"/>
              <a:t>.</a:t>
            </a:r>
          </a:p>
          <a:p>
            <a:pPr algn="ctr"/>
            <a:endParaRPr lang="ru-RU" dirty="0"/>
          </a:p>
        </p:txBody>
      </p:sp>
      <p:sp>
        <p:nvSpPr>
          <p:cNvPr id="9" name="Капля 8"/>
          <p:cNvSpPr/>
          <p:nvPr/>
        </p:nvSpPr>
        <p:spPr>
          <a:xfrm>
            <a:off x="2714612" y="5429264"/>
            <a:ext cx="2143140" cy="1214422"/>
          </a:xfrm>
          <a:prstGeom prst="teardrop">
            <a:avLst>
              <a:gd name="adj" fmla="val 1866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</a:t>
            </a:r>
            <a:r>
              <a:rPr lang="ru-RU" sz="1600" b="1" dirty="0" smtClean="0"/>
              <a:t>Позвоните в справочную магазина.</a:t>
            </a:r>
          </a:p>
          <a:p>
            <a:pPr algn="ctr"/>
            <a:endParaRPr lang="ru-RU" dirty="0"/>
          </a:p>
        </p:txBody>
      </p:sp>
      <p:sp>
        <p:nvSpPr>
          <p:cNvPr id="10" name="Капля 9"/>
          <p:cNvSpPr/>
          <p:nvPr/>
        </p:nvSpPr>
        <p:spPr>
          <a:xfrm>
            <a:off x="2714612" y="1500174"/>
            <a:ext cx="2143140" cy="1285884"/>
          </a:xfrm>
          <a:prstGeom prst="teardrop">
            <a:avLst>
              <a:gd name="adj" fmla="val 1568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 Сравните цены в разных </a:t>
            </a:r>
            <a:r>
              <a:rPr lang="ru-RU" sz="1600" b="1" dirty="0" err="1" smtClean="0"/>
              <a:t>интернет-магазинах</a:t>
            </a:r>
            <a:r>
              <a:rPr lang="ru-RU" sz="1600" b="1" dirty="0" smtClean="0"/>
              <a:t>.</a:t>
            </a:r>
            <a:endParaRPr lang="ru-RU" sz="1600" dirty="0"/>
          </a:p>
        </p:txBody>
      </p:sp>
      <p:sp>
        <p:nvSpPr>
          <p:cNvPr id="11" name="Капля 10"/>
          <p:cNvSpPr/>
          <p:nvPr/>
        </p:nvSpPr>
        <p:spPr>
          <a:xfrm>
            <a:off x="2857488" y="4071942"/>
            <a:ext cx="2571768" cy="1071570"/>
          </a:xfrm>
          <a:prstGeom prst="teardrop">
            <a:avLst>
              <a:gd name="adj" fmla="val 152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Поинтересуйтесь выдачей чека.</a:t>
            </a:r>
            <a:endParaRPr lang="ru-RU" sz="1600" dirty="0"/>
          </a:p>
        </p:txBody>
      </p:sp>
      <p:sp>
        <p:nvSpPr>
          <p:cNvPr id="13" name="Капля 12"/>
          <p:cNvSpPr/>
          <p:nvPr/>
        </p:nvSpPr>
        <p:spPr>
          <a:xfrm>
            <a:off x="2428860" y="2928934"/>
            <a:ext cx="2571768" cy="1143008"/>
          </a:xfrm>
          <a:prstGeom prst="teardrop">
            <a:avLst>
              <a:gd name="adj" fmla="val 1398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Избегайте предоплаты.</a:t>
            </a:r>
            <a:endParaRPr lang="ru-RU" sz="1600" dirty="0"/>
          </a:p>
        </p:txBody>
      </p:sp>
      <p:sp>
        <p:nvSpPr>
          <p:cNvPr id="14" name="Капля 13"/>
          <p:cNvSpPr/>
          <p:nvPr/>
        </p:nvSpPr>
        <p:spPr>
          <a:xfrm>
            <a:off x="142844" y="1714488"/>
            <a:ext cx="2500330" cy="1643074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Проверьте реквизиты и название юридического лица – владельца магазина.</a:t>
            </a:r>
          </a:p>
          <a:p>
            <a:pPr algn="ctr"/>
            <a:endParaRPr lang="ru-RU" sz="1600" dirty="0"/>
          </a:p>
        </p:txBody>
      </p:sp>
      <p:sp>
        <p:nvSpPr>
          <p:cNvPr id="16" name="Капля 15"/>
          <p:cNvSpPr/>
          <p:nvPr/>
        </p:nvSpPr>
        <p:spPr>
          <a:xfrm>
            <a:off x="6286512" y="5500678"/>
            <a:ext cx="2643206" cy="1357322"/>
          </a:xfrm>
          <a:prstGeom prst="teardrop">
            <a:avLst>
              <a:gd name="adj" fmla="val 1277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Проверьте «черные списки» недобросовестных магазинов.</a:t>
            </a:r>
          </a:p>
          <a:p>
            <a:pPr algn="ctr"/>
            <a:endParaRPr lang="ru-RU" sz="1600" dirty="0"/>
          </a:p>
        </p:txBody>
      </p:sp>
      <p:sp>
        <p:nvSpPr>
          <p:cNvPr id="17" name="Капля 16"/>
          <p:cNvSpPr/>
          <p:nvPr/>
        </p:nvSpPr>
        <p:spPr>
          <a:xfrm>
            <a:off x="4572000" y="4714884"/>
            <a:ext cx="2500330" cy="1357322"/>
          </a:xfrm>
          <a:prstGeom prst="teardrop">
            <a:avLst>
              <a:gd name="adj" fmla="val 1531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Ознакомьтесь с отзывами покупателей.</a:t>
            </a:r>
          </a:p>
          <a:p>
            <a:pPr algn="ctr"/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571536" y="0"/>
            <a:ext cx="892971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Как защититься от фальшивых</a:t>
            </a:r>
          </a:p>
          <a:p>
            <a:pPr algn="ctr"/>
            <a:r>
              <a:rPr lang="ru-RU" sz="32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Интернет - магазинов</a:t>
            </a:r>
            <a:endParaRPr lang="ru-RU" sz="32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2" name="Капля 11"/>
          <p:cNvSpPr/>
          <p:nvPr/>
        </p:nvSpPr>
        <p:spPr>
          <a:xfrm>
            <a:off x="6429388" y="3929066"/>
            <a:ext cx="2214578" cy="1143008"/>
          </a:xfrm>
          <a:prstGeom prst="teardrop">
            <a:avLst>
              <a:gd name="adj" fmla="val 1300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Уточните, как долго существует магазин.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000240"/>
            <a:ext cx="37147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Выноска-облако 6"/>
          <p:cNvSpPr/>
          <p:nvPr/>
        </p:nvSpPr>
        <p:spPr>
          <a:xfrm>
            <a:off x="6357950" y="3714752"/>
            <a:ext cx="2286016" cy="1357322"/>
          </a:xfrm>
          <a:prstGeom prst="cloudCallout">
            <a:avLst>
              <a:gd name="adj1" fmla="val -63863"/>
              <a:gd name="adj2" fmla="val -2834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Не указывайте ваш </a:t>
            </a:r>
            <a:r>
              <a:rPr lang="ru-RU" sz="1400" b="1" dirty="0" err="1" smtClean="0"/>
              <a:t>e-mail</a:t>
            </a:r>
            <a:r>
              <a:rPr lang="ru-RU" sz="1400" b="1" dirty="0" smtClean="0"/>
              <a:t> в формах опросов и гостевых книгах.</a:t>
            </a:r>
            <a:endParaRPr lang="ru-RU" sz="1400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6357918" y="2214554"/>
            <a:ext cx="2786082" cy="1571636"/>
          </a:xfrm>
          <a:prstGeom prst="cloudCallout">
            <a:avLst>
              <a:gd name="adj1" fmla="val -64593"/>
              <a:gd name="adj2" fmla="val 2194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Не сообщайте свой электронный адрес никому, кроме людей, которым доверяете.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2928926" y="5000612"/>
            <a:ext cx="2286016" cy="1857388"/>
          </a:xfrm>
          <a:prstGeom prst="cloudCallout">
            <a:avLst>
              <a:gd name="adj1" fmla="val -7500"/>
              <a:gd name="adj2" fmla="val -7027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Ни в коем случае не публикуйте свой электронный адрес в открытом доступе.</a:t>
            </a:r>
            <a:endParaRPr lang="ru-RU" sz="1400" dirty="0"/>
          </a:p>
        </p:txBody>
      </p:sp>
      <p:sp>
        <p:nvSpPr>
          <p:cNvPr id="10" name="Выноска-облако 9"/>
          <p:cNvSpPr/>
          <p:nvPr/>
        </p:nvSpPr>
        <p:spPr>
          <a:xfrm>
            <a:off x="0" y="4143356"/>
            <a:ext cx="3000396" cy="2714644"/>
          </a:xfrm>
          <a:prstGeom prst="cloudCallout">
            <a:avLst>
              <a:gd name="adj1" fmla="val 61359"/>
              <a:gd name="adj2" fmla="val -4722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При работе с </a:t>
            </a:r>
            <a:r>
              <a:rPr lang="ru-RU" sz="1400" b="1" dirty="0" err="1" smtClean="0"/>
              <a:t>интернет-магазинами</a:t>
            </a:r>
            <a:r>
              <a:rPr lang="ru-RU" sz="1400" b="1" dirty="0" smtClean="0"/>
              <a:t> и прочими сервисами используйте отдельный </a:t>
            </a:r>
            <a:r>
              <a:rPr lang="ru-RU" sz="1400" b="1" dirty="0" err="1" smtClean="0"/>
              <a:t>e-mail</a:t>
            </a:r>
            <a:r>
              <a:rPr lang="ru-RU" sz="1400" b="1" dirty="0" smtClean="0"/>
              <a:t>, который </a:t>
            </a:r>
            <a:r>
              <a:rPr lang="ru-RU" sz="1400" b="1" dirty="0" err="1" smtClean="0"/>
              <a:t>выне</a:t>
            </a:r>
            <a:r>
              <a:rPr lang="ru-RU" sz="1400" b="1" dirty="0" smtClean="0"/>
              <a:t> используете для важных дел.</a:t>
            </a:r>
          </a:p>
          <a:p>
            <a:pPr algn="ctr"/>
            <a:endParaRPr lang="ru-RU" sz="1400" dirty="0"/>
          </a:p>
        </p:txBody>
      </p:sp>
      <p:sp>
        <p:nvSpPr>
          <p:cNvPr id="11" name="Выноска-облако 10"/>
          <p:cNvSpPr/>
          <p:nvPr/>
        </p:nvSpPr>
        <p:spPr>
          <a:xfrm>
            <a:off x="5572132" y="5000612"/>
            <a:ext cx="3000396" cy="1857388"/>
          </a:xfrm>
          <a:prstGeom prst="cloudCallout">
            <a:avLst>
              <a:gd name="adj1" fmla="val -52694"/>
              <a:gd name="adj2" fmla="val -3969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При выборе названия почтового ящика не используйте простые названия, которые </a:t>
            </a:r>
            <a:r>
              <a:rPr lang="ru-RU" sz="1400" b="1" dirty="0" err="1" smtClean="0"/>
              <a:t>спамеры</a:t>
            </a:r>
            <a:r>
              <a:rPr lang="ru-RU" sz="1400" b="1" dirty="0" smtClean="0"/>
              <a:t> могут подобрать «в уме».</a:t>
            </a:r>
            <a:endParaRPr lang="ru-RU" sz="1400" dirty="0"/>
          </a:p>
        </p:txBody>
      </p:sp>
      <p:sp>
        <p:nvSpPr>
          <p:cNvPr id="12" name="Выноска-облако 11"/>
          <p:cNvSpPr/>
          <p:nvPr/>
        </p:nvSpPr>
        <p:spPr>
          <a:xfrm>
            <a:off x="3000364" y="571480"/>
            <a:ext cx="3000396" cy="1357322"/>
          </a:xfrm>
          <a:prstGeom prst="cloudCallout">
            <a:avLst>
              <a:gd name="adj1" fmla="val -5596"/>
              <a:gd name="adj2" fmla="val 7270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При работе в </a:t>
            </a:r>
            <a:r>
              <a:rPr lang="ru-RU" sz="1400" b="1" dirty="0" err="1" smtClean="0"/>
              <a:t>icq</a:t>
            </a:r>
            <a:r>
              <a:rPr lang="ru-RU" sz="1400" b="1" dirty="0" smtClean="0"/>
              <a:t> скрывайте информацию о себе.</a:t>
            </a:r>
            <a:endParaRPr lang="ru-RU" sz="1400" dirty="0"/>
          </a:p>
        </p:txBody>
      </p:sp>
      <p:sp>
        <p:nvSpPr>
          <p:cNvPr id="13" name="Выноска-облако 12"/>
          <p:cNvSpPr/>
          <p:nvPr/>
        </p:nvSpPr>
        <p:spPr>
          <a:xfrm>
            <a:off x="0" y="2143116"/>
            <a:ext cx="3000396" cy="1857388"/>
          </a:xfrm>
          <a:prstGeom prst="cloudCallout">
            <a:avLst>
              <a:gd name="adj1" fmla="val 56742"/>
              <a:gd name="adj2" fmla="val 2595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 В социальных сетях установите настройки приватности на максимальный уровень</a:t>
            </a:r>
            <a:endParaRPr lang="ru-RU" sz="1400" dirty="0"/>
          </a:p>
        </p:txBody>
      </p:sp>
      <p:sp>
        <p:nvSpPr>
          <p:cNvPr id="14" name="Выноска-облако 13"/>
          <p:cNvSpPr/>
          <p:nvPr/>
        </p:nvSpPr>
        <p:spPr>
          <a:xfrm>
            <a:off x="5929322" y="714356"/>
            <a:ext cx="3000396" cy="1571636"/>
          </a:xfrm>
          <a:prstGeom prst="cloudCallout">
            <a:avLst>
              <a:gd name="adj1" fmla="val -47153"/>
              <a:gd name="adj2" fmla="val 5578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Держите включенными все возможные </a:t>
            </a:r>
            <a:r>
              <a:rPr lang="ru-RU" sz="1400" b="1" dirty="0" err="1" smtClean="0"/>
              <a:t>анти-спам</a:t>
            </a:r>
            <a:r>
              <a:rPr lang="ru-RU" sz="1400" b="1" dirty="0" smtClean="0"/>
              <a:t> системы.</a:t>
            </a:r>
            <a:endParaRPr lang="ru-RU" sz="1400" dirty="0"/>
          </a:p>
        </p:txBody>
      </p:sp>
      <p:sp>
        <p:nvSpPr>
          <p:cNvPr id="15" name="Выноска-облако 14"/>
          <p:cNvSpPr/>
          <p:nvPr/>
        </p:nvSpPr>
        <p:spPr>
          <a:xfrm>
            <a:off x="0" y="428604"/>
            <a:ext cx="2857488" cy="1714512"/>
          </a:xfrm>
          <a:prstGeom prst="cloudCallout">
            <a:avLst>
              <a:gd name="adj1" fmla="val 47969"/>
              <a:gd name="adj2" fmla="val 61008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Запретите всплывающие окна в своем браузере, это спасет вас от переходов на ненужные страницы.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0"/>
            <a:ext cx="75723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защититься от спама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14290"/>
            <a:ext cx="42862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286380" y="214290"/>
            <a:ext cx="371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…</a:t>
            </a:r>
            <a:r>
              <a:rPr lang="ru-RU" sz="2000" b="1" dirty="0" smtClean="0">
                <a:solidFill>
                  <a:schemeClr val="bg1"/>
                </a:solidFill>
              </a:rPr>
              <a:t>негати</a:t>
            </a:r>
            <a:r>
              <a:rPr lang="ru-RU" sz="2000" b="1" dirty="0" smtClean="0">
                <a:solidFill>
                  <a:srgbClr val="FF0000"/>
                </a:solidFill>
              </a:rPr>
              <a:t>вного использования </a:t>
            </a:r>
            <a:r>
              <a:rPr lang="ru-RU" sz="2000" b="1" dirty="0" smtClean="0">
                <a:solidFill>
                  <a:schemeClr val="bg1"/>
                </a:solidFill>
              </a:rPr>
              <a:t>персона</a:t>
            </a:r>
            <a:r>
              <a:rPr lang="ru-RU" sz="2000" b="1" dirty="0" smtClean="0">
                <a:solidFill>
                  <a:srgbClr val="FF0000"/>
                </a:solidFill>
              </a:rPr>
              <a:t>льной</a:t>
            </a:r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информ</a:t>
            </a:r>
            <a:r>
              <a:rPr lang="ru-RU" sz="2000" b="1" dirty="0">
                <a:solidFill>
                  <a:srgbClr val="FF0000"/>
                </a:solidFill>
              </a:rPr>
              <a:t>ации в </a:t>
            </a:r>
            <a:r>
              <a:rPr lang="ru-RU" sz="2000" b="1" dirty="0" smtClean="0">
                <a:solidFill>
                  <a:srgbClr val="FF0000"/>
                </a:solidFill>
              </a:rPr>
              <a:t>социальных  </a:t>
            </a:r>
            <a:r>
              <a:rPr lang="ru-RU" sz="2000" b="1" dirty="0" smtClean="0">
                <a:solidFill>
                  <a:schemeClr val="bg1"/>
                </a:solidFill>
              </a:rPr>
              <a:t>сетях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14290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Как защититься от …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215074" y="1500174"/>
            <a:ext cx="2357454" cy="2357454"/>
            <a:chOff x="6429388" y="1785926"/>
            <a:chExt cx="1500198" cy="150019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6429388" y="2357430"/>
              <a:ext cx="1500198" cy="928694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/>
                <a:t>По возможности используйте псевдонимы.</a:t>
              </a:r>
              <a:endParaRPr lang="ru-RU" sz="1400" dirty="0"/>
            </a:p>
          </p:txBody>
        </p:sp>
        <p:sp>
          <p:nvSpPr>
            <p:cNvPr id="7" name="Арка 6"/>
            <p:cNvSpPr/>
            <p:nvPr/>
          </p:nvSpPr>
          <p:spPr>
            <a:xfrm>
              <a:off x="6429388" y="1785926"/>
              <a:ext cx="1500198" cy="1214446"/>
            </a:xfrm>
            <a:prstGeom prst="blockArc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85720" y="1643050"/>
            <a:ext cx="2286016" cy="2428892"/>
            <a:chOff x="6429388" y="1785926"/>
            <a:chExt cx="1500199" cy="1500198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429388" y="2357430"/>
              <a:ext cx="1500198" cy="928694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/>
                <a:t>Указывайте лишь электронные способы связи, причем созданные специально для таких контактов</a:t>
              </a:r>
              <a:endParaRPr lang="ru-RU" sz="1400" dirty="0"/>
            </a:p>
          </p:txBody>
        </p:sp>
        <p:sp>
          <p:nvSpPr>
            <p:cNvPr id="11" name="Арка 10"/>
            <p:cNvSpPr/>
            <p:nvPr/>
          </p:nvSpPr>
          <p:spPr>
            <a:xfrm>
              <a:off x="6429389" y="1785926"/>
              <a:ext cx="1500198" cy="1214446"/>
            </a:xfrm>
            <a:prstGeom prst="blockArc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214678" y="3429000"/>
            <a:ext cx="2357454" cy="2357454"/>
            <a:chOff x="6429388" y="1785926"/>
            <a:chExt cx="1500198" cy="1500198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6429388" y="2357430"/>
              <a:ext cx="1500198" cy="928694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/>
                <a:t>Тщательно обдумайте, какую информацию о себе загружать в Интернет.</a:t>
              </a:r>
              <a:endParaRPr lang="ru-RU" sz="1400" dirty="0"/>
            </a:p>
          </p:txBody>
        </p:sp>
        <p:sp>
          <p:nvSpPr>
            <p:cNvPr id="21" name="Арка 20"/>
            <p:cNvSpPr/>
            <p:nvPr/>
          </p:nvSpPr>
          <p:spPr>
            <a:xfrm>
              <a:off x="6429388" y="1785926"/>
              <a:ext cx="1500198" cy="1214446"/>
            </a:xfrm>
            <a:prstGeom prst="blockArc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86512" y="4214818"/>
            <a:ext cx="2357454" cy="2357454"/>
            <a:chOff x="6429388" y="1785926"/>
            <a:chExt cx="1500198" cy="1500198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6429388" y="2357430"/>
              <a:ext cx="1500198" cy="928694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/>
                <a:t> Не открывайте доступ к своим личным страничкам незнакомым людям.</a:t>
              </a:r>
              <a:endParaRPr lang="ru-RU" sz="1400" dirty="0"/>
            </a:p>
          </p:txBody>
        </p:sp>
        <p:sp>
          <p:nvSpPr>
            <p:cNvPr id="24" name="Арка 23"/>
            <p:cNvSpPr/>
            <p:nvPr/>
          </p:nvSpPr>
          <p:spPr>
            <a:xfrm>
              <a:off x="6429388" y="1785926"/>
              <a:ext cx="1500198" cy="1214446"/>
            </a:xfrm>
            <a:prstGeom prst="blockArc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71472" y="4286256"/>
            <a:ext cx="2357454" cy="2357454"/>
            <a:chOff x="6429388" y="1785926"/>
            <a:chExt cx="1500198" cy="1500198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6429388" y="2357430"/>
              <a:ext cx="1500198" cy="928694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/>
                <a:t> Осторожно подходите к выбору друзей, не принимайте все заявки подряд для количества</a:t>
              </a:r>
              <a:endParaRPr lang="ru-RU" sz="1400" dirty="0"/>
            </a:p>
          </p:txBody>
        </p:sp>
        <p:sp>
          <p:nvSpPr>
            <p:cNvPr id="28" name="Арка 27"/>
            <p:cNvSpPr/>
            <p:nvPr/>
          </p:nvSpPr>
          <p:spPr>
            <a:xfrm>
              <a:off x="6429388" y="1785926"/>
              <a:ext cx="1500198" cy="1214446"/>
            </a:xfrm>
            <a:prstGeom prst="blockArc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857232"/>
            <a:ext cx="3714776" cy="291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57158" y="214290"/>
            <a:ext cx="2928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Как защититься от …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3438" y="285728"/>
            <a:ext cx="4286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…хамства и оскорблений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643702" y="1571612"/>
            <a:ext cx="2286016" cy="1714512"/>
          </a:xfrm>
          <a:prstGeom prst="wedgeRoundRectCallout">
            <a:avLst>
              <a:gd name="adj1" fmla="val -67500"/>
              <a:gd name="adj2" fmla="val 78661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Сообщите модератору</a:t>
            </a:r>
            <a:endParaRPr lang="ru-RU" sz="2400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786446" y="4572008"/>
            <a:ext cx="2357454" cy="1785950"/>
          </a:xfrm>
          <a:prstGeom prst="wedgeRoundRectCallout">
            <a:avLst>
              <a:gd name="adj1" fmla="val -67500"/>
              <a:gd name="adj2" fmla="val -75681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«Задавите интеллектом»</a:t>
            </a:r>
          </a:p>
          <a:p>
            <a:pPr algn="ctr"/>
            <a:endParaRPr lang="ru-RU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1000100" y="4429132"/>
            <a:ext cx="2500330" cy="1857388"/>
          </a:xfrm>
          <a:prstGeom prst="wedgeRoundRectCallout">
            <a:avLst>
              <a:gd name="adj1" fmla="val 60378"/>
              <a:gd name="adj2" fmla="val -69216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Найдите другой ресурс</a:t>
            </a:r>
            <a:endParaRPr lang="ru-RU" sz="2400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0" y="1714488"/>
            <a:ext cx="2286016" cy="1714512"/>
          </a:xfrm>
          <a:prstGeom prst="wedgeRoundRectCallout">
            <a:avLst>
              <a:gd name="adj1" fmla="val 70681"/>
              <a:gd name="adj2" fmla="val 77853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Игнорируйте оскорбителя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429000"/>
            <a:ext cx="8858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Грубить в ответ.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Угрожать хаму противозаконными последствиями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  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в реальной жизни.</a:t>
            </a:r>
          </a:p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3. Создавать темы на форуме с жалобами.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0"/>
            <a:ext cx="7407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НЕ нужно делать: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657558"/>
            <a:ext cx="2643174" cy="22004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071546"/>
            <a:ext cx="377650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61498"/>
            <a:ext cx="2786050" cy="20965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85720" y="285728"/>
            <a:ext cx="857252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В зависимости от типа ресурса, на котором вы </a:t>
            </a:r>
            <a:r>
              <a:rPr lang="ru-RU" sz="2400" b="1" i="1" dirty="0" smtClean="0">
                <a:solidFill>
                  <a:srgbClr val="FF0000"/>
                </a:solidFill>
              </a:rPr>
              <a:t>столкнулись с </a:t>
            </a:r>
            <a:r>
              <a:rPr lang="ru-RU" sz="2400" b="1" i="1" dirty="0" err="1">
                <a:solidFill>
                  <a:srgbClr val="FF0000"/>
                </a:solidFill>
              </a:rPr>
              <a:t>киберхамом</a:t>
            </a:r>
            <a:r>
              <a:rPr lang="ru-RU" sz="2400" b="1" i="1" dirty="0">
                <a:solidFill>
                  <a:srgbClr val="FF0000"/>
                </a:solidFill>
              </a:rPr>
              <a:t>, подходящими могут быть различные действия.</a:t>
            </a:r>
          </a:p>
          <a:p>
            <a:endParaRPr lang="ru-RU" sz="1400" b="1" dirty="0"/>
          </a:p>
        </p:txBody>
      </p:sp>
      <p:sp>
        <p:nvSpPr>
          <p:cNvPr id="5" name="Прямоугольная выноска 4"/>
          <p:cNvSpPr/>
          <p:nvPr/>
        </p:nvSpPr>
        <p:spPr>
          <a:xfrm rot="1432648">
            <a:off x="6507696" y="1795287"/>
            <a:ext cx="1699803" cy="1477667"/>
          </a:xfrm>
          <a:prstGeom prst="wedgeRect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Чат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3214678" y="1928802"/>
            <a:ext cx="2643206" cy="2000264"/>
          </a:xfrm>
          <a:prstGeom prst="wedgeRect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Icq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и прочие </a:t>
            </a:r>
            <a:r>
              <a:rPr lang="ru-RU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онлайн-месседжеры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 rot="20456284">
            <a:off x="1099142" y="4340317"/>
            <a:ext cx="2340602" cy="1546334"/>
          </a:xfrm>
          <a:prstGeom prst="wedgeRect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Социальные сети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 rot="1313793">
            <a:off x="5977101" y="4469571"/>
            <a:ext cx="2420827" cy="1490758"/>
          </a:xfrm>
          <a:prstGeom prst="wedgeRectCallout">
            <a:avLst>
              <a:gd name="adj1" fmla="val -14810"/>
              <a:gd name="adj2" fmla="val 77952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Сайты знакомств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 rot="20304995">
            <a:off x="558666" y="1814991"/>
            <a:ext cx="1992870" cy="1475445"/>
          </a:xfrm>
          <a:prstGeom prst="wedgeRectCallout">
            <a:avLst>
              <a:gd name="adj1" fmla="val 8836"/>
              <a:gd name="adj2" fmla="val 8501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Форумы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2857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«аксиомы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безопасности» при работе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Интернете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214422"/>
            <a:ext cx="785818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Соблюдая эти простые правила безопасной работы в </a:t>
            </a:r>
            <a:r>
              <a:rPr lang="ru-RU" sz="1400" dirty="0" smtClean="0"/>
              <a:t>Интернете</a:t>
            </a:r>
            <a:r>
              <a:rPr lang="ru-RU" sz="1400" dirty="0"/>
              <a:t>, вы избавите себя от множества серьезных проблем и </a:t>
            </a:r>
            <a:r>
              <a:rPr lang="ru-RU" sz="1400" dirty="0" smtClean="0"/>
              <a:t>опасностей</a:t>
            </a:r>
            <a:r>
              <a:rPr lang="ru-RU" sz="1400" dirty="0"/>
              <a:t>, существующих в Сети</a:t>
            </a:r>
            <a:r>
              <a:rPr lang="ru-RU" sz="1400" dirty="0" smtClean="0"/>
              <a:t>.</a:t>
            </a:r>
            <a:endParaRPr lang="en-US" sz="1400" dirty="0" smtClean="0"/>
          </a:p>
          <a:p>
            <a:endParaRPr lang="ru-RU" sz="20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</a:rPr>
              <a:t>Поступайте </a:t>
            </a:r>
            <a:r>
              <a:rPr lang="ru-RU" sz="2000" b="1" dirty="0">
                <a:solidFill>
                  <a:schemeClr val="bg1"/>
                </a:solidFill>
              </a:rPr>
              <a:t>и пишите в Сети так, как </a:t>
            </a:r>
            <a:r>
              <a:rPr lang="ru-RU" sz="2000" b="1" dirty="0" smtClean="0">
                <a:solidFill>
                  <a:schemeClr val="bg1"/>
                </a:solidFill>
              </a:rPr>
              <a:t>поступили бы </a:t>
            </a:r>
            <a:r>
              <a:rPr lang="ru-RU" sz="2000" b="1" dirty="0">
                <a:solidFill>
                  <a:schemeClr val="bg1"/>
                </a:solidFill>
              </a:rPr>
              <a:t>в реальной жизни и как хотели бы, чтобы </a:t>
            </a:r>
            <a:r>
              <a:rPr lang="ru-RU" sz="2000" b="1" dirty="0" smtClean="0">
                <a:solidFill>
                  <a:schemeClr val="bg1"/>
                </a:solidFill>
              </a:rPr>
              <a:t>поступали с </a:t>
            </a:r>
            <a:r>
              <a:rPr lang="ru-RU" sz="2000" b="1" dirty="0">
                <a:solidFill>
                  <a:schemeClr val="bg1"/>
                </a:solidFill>
              </a:rPr>
              <a:t>вами.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</a:rPr>
              <a:t>Уважайте </a:t>
            </a:r>
            <a:r>
              <a:rPr lang="ru-RU" sz="2000" b="1" dirty="0">
                <a:solidFill>
                  <a:schemeClr val="bg1"/>
                </a:solidFill>
              </a:rPr>
              <a:t>своих собеседников и чужую </a:t>
            </a:r>
            <a:r>
              <a:rPr lang="ru-RU" sz="2000" b="1" dirty="0" smtClean="0">
                <a:solidFill>
                  <a:schemeClr val="bg1"/>
                </a:solidFill>
              </a:rPr>
              <a:t>собственность в </a:t>
            </a:r>
            <a:r>
              <a:rPr lang="ru-RU" sz="2000" b="1" dirty="0">
                <a:solidFill>
                  <a:schemeClr val="bg1"/>
                </a:solidFill>
              </a:rPr>
              <a:t>Интернете, за ними скрываются настоящие </a:t>
            </a:r>
            <a:r>
              <a:rPr lang="ru-RU" sz="2000" b="1" dirty="0" smtClean="0">
                <a:solidFill>
                  <a:schemeClr val="bg1"/>
                </a:solidFill>
              </a:rPr>
              <a:t>люди и </a:t>
            </a:r>
            <a:r>
              <a:rPr lang="ru-RU" sz="2000" b="1" dirty="0">
                <a:solidFill>
                  <a:schemeClr val="bg1"/>
                </a:solidFill>
              </a:rPr>
              <a:t>реальный труд.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3</a:t>
            </a:r>
            <a:r>
              <a:rPr lang="ru-RU" sz="2000" b="1" dirty="0">
                <a:solidFill>
                  <a:schemeClr val="bg1"/>
                </a:solidFill>
              </a:rPr>
              <a:t>. Не сохраняйте на своем компьютере </a:t>
            </a:r>
            <a:r>
              <a:rPr lang="ru-RU" sz="2000" b="1" dirty="0" smtClean="0">
                <a:solidFill>
                  <a:schemeClr val="bg1"/>
                </a:solidFill>
              </a:rPr>
              <a:t>неизвестные файлы</a:t>
            </a:r>
            <a:r>
              <a:rPr lang="ru-RU" sz="2000" b="1" dirty="0">
                <a:solidFill>
                  <a:schemeClr val="bg1"/>
                </a:solidFill>
              </a:rPr>
              <a:t>, не переходите по ссылкам от незнакомцев</a:t>
            </a:r>
            <a:r>
              <a:rPr lang="ru-RU" sz="2000" b="1" dirty="0" smtClean="0">
                <a:solidFill>
                  <a:schemeClr val="bg1"/>
                </a:solidFill>
              </a:rPr>
              <a:t>, какими </a:t>
            </a:r>
            <a:r>
              <a:rPr lang="ru-RU" sz="2000" b="1" dirty="0">
                <a:solidFill>
                  <a:schemeClr val="bg1"/>
                </a:solidFill>
              </a:rPr>
              <a:t>бы заманчивыми они не были.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4</a:t>
            </a:r>
            <a:r>
              <a:rPr lang="ru-RU" sz="2000" b="1" dirty="0">
                <a:solidFill>
                  <a:schemeClr val="bg1"/>
                </a:solidFill>
              </a:rPr>
              <a:t>. Обязательно установите антивирус и </a:t>
            </a:r>
            <a:r>
              <a:rPr lang="ru-RU" sz="2000" b="1" dirty="0" err="1" smtClean="0">
                <a:solidFill>
                  <a:schemeClr val="bg1"/>
                </a:solidFill>
              </a:rPr>
              <a:t>фаерволи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регулярно обновляйте их базы.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5</a:t>
            </a:r>
            <a:r>
              <a:rPr lang="ru-RU" sz="2000" b="1" dirty="0">
                <a:solidFill>
                  <a:schemeClr val="bg1"/>
                </a:solidFill>
              </a:rPr>
              <a:t>. Не запускайте неизвестные файлы, </a:t>
            </a:r>
            <a:r>
              <a:rPr lang="ru-RU" sz="2000" b="1" dirty="0" smtClean="0">
                <a:solidFill>
                  <a:schemeClr val="bg1"/>
                </a:solidFill>
              </a:rPr>
              <a:t>особенно с </a:t>
            </a:r>
            <a:r>
              <a:rPr lang="ru-RU" sz="2000" b="1" dirty="0">
                <a:solidFill>
                  <a:schemeClr val="bg1"/>
                </a:solidFill>
              </a:rPr>
              <a:t>расширением *.</a:t>
            </a:r>
            <a:r>
              <a:rPr lang="en-US" sz="2000" b="1" dirty="0" smtClean="0">
                <a:solidFill>
                  <a:schemeClr val="bg1"/>
                </a:solidFill>
              </a:rPr>
              <a:t>exe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6</a:t>
            </a:r>
            <a:r>
              <a:rPr lang="ru-RU" sz="2000" b="1" dirty="0">
                <a:solidFill>
                  <a:schemeClr val="bg1"/>
                </a:solidFill>
              </a:rPr>
              <a:t>. Старайтесь давать как можно меньше </a:t>
            </a:r>
            <a:r>
              <a:rPr lang="ru-RU" sz="2000" b="1" dirty="0" smtClean="0">
                <a:solidFill>
                  <a:schemeClr val="bg1"/>
                </a:solidFill>
              </a:rPr>
              <a:t>информации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о </a:t>
            </a:r>
            <a:r>
              <a:rPr lang="ru-RU" sz="2000" b="1" dirty="0">
                <a:solidFill>
                  <a:schemeClr val="bg1"/>
                </a:solidFill>
              </a:rPr>
              <a:t>себе в Интернете.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7</a:t>
            </a:r>
            <a:r>
              <a:rPr lang="ru-RU" sz="2000" b="1" dirty="0">
                <a:solidFill>
                  <a:schemeClr val="bg1"/>
                </a:solidFill>
              </a:rPr>
              <a:t>. Будьте осторожны при общении с незнакомыми людьми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0"/>
            <a:ext cx="3357554" cy="274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500034" y="1500174"/>
            <a:ext cx="807249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Предлагаем Вам пройти небольшой </a:t>
            </a:r>
            <a:r>
              <a:rPr lang="ru-RU" b="1" dirty="0" smtClean="0"/>
              <a:t>тест</a:t>
            </a:r>
            <a:r>
              <a:rPr lang="ru-RU" dirty="0" smtClean="0"/>
              <a:t>, ответив </a:t>
            </a:r>
            <a:endParaRPr lang="en-US" dirty="0" smtClean="0"/>
          </a:p>
          <a:p>
            <a:r>
              <a:rPr lang="ru-RU" dirty="0" smtClean="0"/>
              <a:t>на вопросы которого можно определить, </a:t>
            </a:r>
            <a:endParaRPr lang="en-US" dirty="0" smtClean="0"/>
          </a:p>
          <a:p>
            <a:r>
              <a:rPr lang="ru-RU" dirty="0" smtClean="0"/>
              <a:t>на сколько Вы </a:t>
            </a:r>
            <a:r>
              <a:rPr lang="ru-RU" dirty="0" err="1" smtClean="0"/>
              <a:t>интернет-зависимы</a:t>
            </a:r>
            <a:r>
              <a:rPr lang="ru-RU" dirty="0" smtClean="0"/>
              <a:t>:</a:t>
            </a:r>
            <a:endParaRPr lang="en-US" dirty="0" smtClean="0"/>
          </a:p>
          <a:p>
            <a:endParaRPr lang="en-US" dirty="0" smtClean="0"/>
          </a:p>
          <a:p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Испытываете ли Вы навязчивое желание по несколько раз в день проверять свою электронную почту?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Жаловался ли кто-нибудь на то, что Вы проводите в Интернете слишком много времени?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Если во время Вашего </a:t>
            </a:r>
            <a:r>
              <a:rPr lang="ru-RU" dirty="0" err="1" smtClean="0">
                <a:solidFill>
                  <a:srgbClr val="002060"/>
                </a:solidFill>
              </a:rPr>
              <a:t>интернет-сеанса</a:t>
            </a:r>
            <a:r>
              <a:rPr lang="ru-RU" dirty="0" smtClean="0">
                <a:solidFill>
                  <a:srgbClr val="002060"/>
                </a:solidFill>
              </a:rPr>
              <a:t> приходит время обеда Вы пропускаете его или едите за компьютером?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Вы постоянно засиживаетесь в Интернет далеко за полночь, несмотря на то, что каждый раз хотите лечь спать ”пораньше”?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Если по каким-то причинам Вам не удалось ни разу за день выйти в Интернет, испытываете ли Вы тревогу и раздражительность?</a:t>
            </a:r>
          </a:p>
          <a:p>
            <a:pPr marL="342900" indent="-342900"/>
            <a:endParaRPr lang="en-US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ru-RU" dirty="0" smtClean="0">
                <a:solidFill>
                  <a:srgbClr val="002060"/>
                </a:solidFill>
              </a:rPr>
              <a:t>Поставьте себе по одному баллу за каждый ответ ”Да”.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428604"/>
            <a:ext cx="5429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Об </a:t>
            </a:r>
            <a:r>
              <a:rPr lang="ru-RU" sz="3200" dirty="0" err="1" smtClean="0"/>
              <a:t>интернет-зависимости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696</Words>
  <Application>Microsoft Office PowerPoint</Application>
  <PresentationFormat>Экран (4:3)</PresentationFormat>
  <Paragraphs>91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user</cp:lastModifiedBy>
  <cp:revision>34</cp:revision>
  <dcterms:created xsi:type="dcterms:W3CDTF">2011-09-05T06:21:42Z</dcterms:created>
  <dcterms:modified xsi:type="dcterms:W3CDTF">2011-09-08T02:32:01Z</dcterms:modified>
</cp:coreProperties>
</file>